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5"/>
  </p:notesMasterIdLst>
  <p:sldIdLst>
    <p:sldId id="338" r:id="rId3"/>
    <p:sldId id="369" r:id="rId4"/>
    <p:sldId id="345" r:id="rId5"/>
    <p:sldId id="364" r:id="rId6"/>
    <p:sldId id="281" r:id="rId7"/>
    <p:sldId id="370" r:id="rId8"/>
    <p:sldId id="373" r:id="rId9"/>
    <p:sldId id="374" r:id="rId10"/>
    <p:sldId id="375" r:id="rId11"/>
    <p:sldId id="291" r:id="rId12"/>
    <p:sldId id="297" r:id="rId13"/>
    <p:sldId id="34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1A36C"/>
    <a:srgbClr val="2394AF"/>
    <a:srgbClr val="FF5621"/>
    <a:srgbClr val="203864"/>
    <a:srgbClr val="FFCC00"/>
    <a:srgbClr val="FDCEED"/>
    <a:srgbClr val="CE79FF"/>
    <a:srgbClr val="AB91A9"/>
    <a:srgbClr val="FFFF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2610" autoAdjust="0"/>
  </p:normalViewPr>
  <p:slideViewPr>
    <p:cSldViewPr snapToGrid="0">
      <p:cViewPr varScale="1">
        <p:scale>
          <a:sx n="162" d="100"/>
          <a:sy n="162" d="100"/>
        </p:scale>
        <p:origin x="288" y="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606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155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07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45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099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6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161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812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0607A-EB09-4464-B9F9-BBAE9FEA8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884A62-FE00-4E3D-ADA0-E22F86BE8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06559F-931E-4C1C-BAA3-CE3BB96C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C8357-4EE7-434F-8F1D-EB72F50A2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63E9BA-C35D-4623-8AEC-12CBA176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912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C113AC-DF3C-45F8-8376-712B7F9BF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9E7EF9C-8988-4176-8DA2-5346BDB81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72ECB9-BC6A-47B2-9484-877938926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7DA26D-1083-4E20-8433-3EACB7812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488704-F74A-430C-9177-1F6D5133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EC994E-AAE0-4342-820B-14F521FAD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21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81F35A-5862-461C-A776-246D30F8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AA2EDF-8154-4C55-8E92-834173DDF7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806EFA-9976-4A7A-810D-76C7047B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8A798A-BE9A-4072-A93C-D1D1E2030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DD673F-0533-4515-9B56-B753621D6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509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9D47182-1EDE-4FA1-B130-E58222460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E14DC1-ED6B-47BE-A195-B8D73B1D8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C965E7-1B02-43B7-BFDC-37294AFC8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16B03-A310-4DD8-90FD-D6C9AA68E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74A88E-0943-4A05-8AAD-3E4E90A9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062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3" name="Text Placeholder 10">
            <a:extLst>
              <a:ext uri="{FF2B5EF4-FFF2-40B4-BE49-F238E27FC236}">
                <a16:creationId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6" name="Text Placeholder 10">
            <a:extLst>
              <a:ext uri="{FF2B5EF4-FFF2-40B4-BE49-F238E27FC236}">
                <a16:creationId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7" name="Text Placeholder 10">
            <a:extLst>
              <a:ext uri="{FF2B5EF4-FFF2-40B4-BE49-F238E27FC236}">
                <a16:creationId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8" name="Text Placeholder 10">
            <a:extLst>
              <a:ext uri="{FF2B5EF4-FFF2-40B4-BE49-F238E27FC236}">
                <a16:creationId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9" name="Text Placeholder 10">
            <a:extLst>
              <a:ext uri="{FF2B5EF4-FFF2-40B4-BE49-F238E27FC236}">
                <a16:creationId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0" name="Text Placeholder 10">
            <a:extLst>
              <a:ext uri="{FF2B5EF4-FFF2-40B4-BE49-F238E27FC236}">
                <a16:creationId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cap="all" baseline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Date Placeholder 15">
            <a:extLst>
              <a:ext uri="{FF2B5EF4-FFF2-40B4-BE49-F238E27FC236}">
                <a16:creationId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1/7/20XX</a:t>
            </a:r>
          </a:p>
        </p:txBody>
      </p:sp>
      <p:sp>
        <p:nvSpPr>
          <p:cNvPr id="33" name="Footer Placeholder 16">
            <a:extLst>
              <a:ext uri="{FF2B5EF4-FFF2-40B4-BE49-F238E27FC236}">
                <a16:creationId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4" name="Slide Number Placeholder 17">
            <a:extLst>
              <a:ext uri="{FF2B5EF4-FFF2-40B4-BE49-F238E27FC236}">
                <a16:creationId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297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0295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1099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28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31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425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61D68-9D60-45C1-84CF-8694F122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A4BDC1-FF73-432D-AC47-8EEEC5E09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CF9B87-024B-4A06-BA78-956CBBDA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57915F-D67C-484A-9A5C-333C71D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8CB9FE-E585-479C-9939-C1DF8EC9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144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1C1372-734A-4296-9FB4-2B237227A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2504FB-3962-4ABB-8F21-3B1297384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73F61E-C842-45A9-9C07-EC60B6A6D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42772-006F-42F3-A53C-D6F9334C5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E654AF-4882-4FA1-A3C1-F88A71FB2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270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3E3B72-32AE-40DB-856E-1F79DC1CC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6AB566-0A02-47B8-B36A-57903E92C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0B06DF-2A5D-49B6-940D-1C73553E3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D9A042-4577-4206-93A8-73563110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D834B9-AC17-4E4F-9973-2C6080B7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0070B-569D-4FDB-83D2-2831B39F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458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261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4886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718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CC1BC-64C9-4962-A764-37E770FB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638FC6B-45DE-432B-B145-F8D8AB2A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13F784-0D7C-43D2-A802-629BA7317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781AAF-B2A9-4052-BD38-326FE4C13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845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BCC6E6-411E-4830-BEE1-1A626801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4BA76C-B531-4C6F-850E-214EA4DF3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662A71-4ED7-4C0E-AF3B-EACBFA46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262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B54FA-E333-4D04-A18F-7D50B83F6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2AD769-544A-47A1-A306-AEDAED293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514AB2-F4D7-4383-B3E7-D0F716378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D2DB71-2A42-4C00-9449-CA0DA297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C5D84D-5127-4599-9769-61D2E6955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5A3411-124D-4AEE-9E12-7E3048799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43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2F3B47-B08B-4181-88A1-0D61C596F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D1A009-55AC-40B1-BECE-C8E17CE74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4A7723-30C6-41D1-B39D-85DF3D399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2022/5/3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6D8014-D4F0-4B30-B629-8D6D50AFB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5A88B7-1EF5-48FA-988D-161EF7D69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63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5" r:id="rId13"/>
    <p:sldLayoutId id="2147483666" r:id="rId14"/>
    <p:sldLayoutId id="214748366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22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736034" y="2067339"/>
            <a:ext cx="8719934" cy="3135702"/>
          </a:xfrm>
          <a:prstGeom prst="roundRect">
            <a:avLst/>
          </a:prstGeom>
          <a:noFill/>
          <a:ln w="5715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543E92-B01B-4123-9235-E95CE16B17B0}"/>
              </a:ext>
            </a:extLst>
          </p:cNvPr>
          <p:cNvSpPr txBox="1"/>
          <p:nvPr/>
        </p:nvSpPr>
        <p:spPr>
          <a:xfrm>
            <a:off x="2851841" y="2401947"/>
            <a:ext cx="648832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5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Snake	Game	</a:t>
            </a:r>
            <a:endParaRPr lang="zh-CN" altLang="en-US" sz="75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E967CD-26C7-49CB-B708-8E61BFFFBA58}"/>
              </a:ext>
            </a:extLst>
          </p:cNvPr>
          <p:cNvSpPr txBox="1"/>
          <p:nvPr/>
        </p:nvSpPr>
        <p:spPr>
          <a:xfrm>
            <a:off x="3965988" y="3779441"/>
            <a:ext cx="4260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Term Project</a:t>
            </a:r>
            <a:endParaRPr 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41BA4C9-FB99-4921-AD0F-D7FF61E009D6}"/>
              </a:ext>
            </a:extLst>
          </p:cNvPr>
          <p:cNvSpPr txBox="1"/>
          <p:nvPr/>
        </p:nvSpPr>
        <p:spPr>
          <a:xfrm>
            <a:off x="3250877" y="4241106"/>
            <a:ext cx="5690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 Guanyu Zhou</a:t>
            </a:r>
          </a:p>
          <a:p>
            <a:pPr algn="ctr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4/27/4022  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2505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7335" y="1822008"/>
            <a:ext cx="3295186" cy="320381"/>
          </a:xfrm>
        </p:spPr>
        <p:txBody>
          <a:bodyPr vert="horz" lIns="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IF WE PLAY MORE games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58084" y="2142388"/>
            <a:ext cx="4033916" cy="803510"/>
          </a:xfrm>
        </p:spPr>
        <p:txBody>
          <a:bodyPr>
            <a:normAutofit/>
          </a:bodyPr>
          <a:lstStyle/>
          <a:p>
            <a:r>
              <a:rPr lang="en-US" b="1" dirty="0"/>
              <a:t>We will have Long Long Tail Snake With High Scores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3" y="1110286"/>
            <a:ext cx="6896878" cy="924808"/>
          </a:xfrm>
        </p:spPr>
        <p:txBody>
          <a:bodyPr>
            <a:normAutofit/>
          </a:bodyPr>
          <a:lstStyle/>
          <a:p>
            <a:r>
              <a:rPr lang="en-ZA" dirty="0"/>
              <a:t>Scaling Scores by q learning</a:t>
            </a:r>
          </a:p>
        </p:txBody>
      </p:sp>
      <p:sp>
        <p:nvSpPr>
          <p:cNvPr id="12" name="TextBox 7">
            <a:extLst>
              <a:ext uri="{FF2B5EF4-FFF2-40B4-BE49-F238E27FC236}">
                <a16:creationId xmlns:a16="http://schemas.microsoft.com/office/drawing/2014/main" id="{DCA7524D-E040-DBBE-6B90-805B0B473A62}"/>
              </a:ext>
            </a:extLst>
          </p:cNvPr>
          <p:cNvSpPr txBox="1"/>
          <p:nvPr/>
        </p:nvSpPr>
        <p:spPr>
          <a:xfrm>
            <a:off x="1317813" y="464097"/>
            <a:ext cx="1377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Result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3" name="组合 4">
            <a:extLst>
              <a:ext uri="{FF2B5EF4-FFF2-40B4-BE49-F238E27FC236}">
                <a16:creationId xmlns:a16="http://schemas.microsoft.com/office/drawing/2014/main" id="{4F8F2CF3-C9A9-3D9E-C930-6A28265C8357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14" name="矩形: 圆角 2">
              <a:extLst>
                <a:ext uri="{FF2B5EF4-FFF2-40B4-BE49-F238E27FC236}">
                  <a16:creationId xmlns:a16="http://schemas.microsoft.com/office/drawing/2014/main" id="{2A57D383-AAAB-C4D2-0490-0ABD81BEDCB6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矩形: 圆角 30">
              <a:extLst>
                <a:ext uri="{FF2B5EF4-FFF2-40B4-BE49-F238E27FC236}">
                  <a16:creationId xmlns:a16="http://schemas.microsoft.com/office/drawing/2014/main" id="{FB3A93EE-BB27-22E7-0ED5-FEF79256A36C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26" name="Picture 2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22DFE72-CD96-18D3-E924-ED321D6F5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335" y="2945898"/>
            <a:ext cx="3087998" cy="29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C6976CB-8AE2-4789-865F-4EDABFB02D72}"/>
              </a:ext>
            </a:extLst>
          </p:cNvPr>
          <p:cNvSpPr/>
          <p:nvPr/>
        </p:nvSpPr>
        <p:spPr>
          <a:xfrm>
            <a:off x="112537" y="612755"/>
            <a:ext cx="8178023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Reference:</a:t>
            </a: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LearnSnake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Teaching an AI to play Snake using Reinforcement Learning (Q-Learning): https://italolelis.com/snake</a:t>
            </a: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 Reinforcement Learning: Q-learning: https://towardsdatascience.com/simple-reinforcement-learning-q-learning-fcddc4b6fe56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4767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736034" y="2067339"/>
            <a:ext cx="8719934" cy="3135702"/>
          </a:xfrm>
          <a:prstGeom prst="roundRect">
            <a:avLst/>
          </a:prstGeom>
          <a:noFill/>
          <a:ln w="5715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E967CD-26C7-49CB-B708-8E61BFFFBA58}"/>
              </a:ext>
            </a:extLst>
          </p:cNvPr>
          <p:cNvSpPr txBox="1"/>
          <p:nvPr/>
        </p:nvSpPr>
        <p:spPr>
          <a:xfrm>
            <a:off x="4982815" y="3404357"/>
            <a:ext cx="2226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THANKS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3198708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1436823" y="459914"/>
            <a:ext cx="1019034" cy="874205"/>
          </a:xfrm>
          <a:prstGeom prst="roundRect">
            <a:avLst>
              <a:gd name="adj" fmla="val 10456"/>
            </a:avLst>
          </a:prstGeom>
          <a:noFill/>
          <a:ln w="381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299B806-E94D-4BE5-8632-7D15D14E9899}"/>
              </a:ext>
            </a:extLst>
          </p:cNvPr>
          <p:cNvSpPr/>
          <p:nvPr/>
        </p:nvSpPr>
        <p:spPr>
          <a:xfrm>
            <a:off x="6715608" y="1831712"/>
            <a:ext cx="5064868" cy="4124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Snake Game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dirty="0"/>
              <a:t>Popular computer game with player's control. </a:t>
            </a:r>
          </a:p>
          <a:p>
            <a:r>
              <a:rPr lang="en-US" dirty="0"/>
              <a:t>The score is increased every time it eats the fruit. </a:t>
            </a:r>
          </a:p>
          <a:p>
            <a:r>
              <a:rPr lang="en-US" dirty="0"/>
              <a:t>Snake eats a fruit, and it grows in its size.</a:t>
            </a:r>
          </a:p>
          <a:p>
            <a:endParaRPr lang="en-US" b="1" dirty="0"/>
          </a:p>
          <a:p>
            <a:r>
              <a:rPr lang="en-US" b="1" dirty="0"/>
              <a:t>Lose Condition:</a:t>
            </a:r>
          </a:p>
          <a:p>
            <a:endParaRPr lang="en-US" dirty="0"/>
          </a:p>
          <a:p>
            <a:r>
              <a:rPr lang="en-US" dirty="0"/>
              <a:t>1: The snake crashes into the wall</a:t>
            </a:r>
          </a:p>
          <a:p>
            <a:endParaRPr lang="en-US" dirty="0"/>
          </a:p>
          <a:p>
            <a:r>
              <a:rPr lang="en-US" dirty="0"/>
              <a:t>2: The snake head crashes into its own body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F6DEE837-37B4-4C97-A6CB-533647F2D6EE}"/>
              </a:ext>
            </a:extLst>
          </p:cNvPr>
          <p:cNvSpPr/>
          <p:nvPr/>
        </p:nvSpPr>
        <p:spPr>
          <a:xfrm>
            <a:off x="6970346" y="1619036"/>
            <a:ext cx="1065661" cy="45719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127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0A5BD354-551B-4EB6-9DDB-87F2EEF4B7E2}"/>
              </a:ext>
            </a:extLst>
          </p:cNvPr>
          <p:cNvSpPr/>
          <p:nvPr/>
        </p:nvSpPr>
        <p:spPr>
          <a:xfrm>
            <a:off x="577416" y="1374756"/>
            <a:ext cx="5381767" cy="4068481"/>
          </a:xfrm>
          <a:prstGeom prst="roundRect">
            <a:avLst>
              <a:gd name="adj" fmla="val 10456"/>
            </a:avLst>
          </a:prstGeom>
          <a:noFill/>
          <a:ln w="381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A7EC238-508C-48B0-BBD3-BCFEF8F3E114}"/>
              </a:ext>
            </a:extLst>
          </p:cNvPr>
          <p:cNvSpPr txBox="1"/>
          <p:nvPr/>
        </p:nvSpPr>
        <p:spPr>
          <a:xfrm>
            <a:off x="1156534" y="-441403"/>
            <a:ext cx="4657278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23900" b="1">
                <a:solidFill>
                  <a:srgbClr val="ECF8F6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l"/>
            <a:r>
              <a:rPr lang="en-US" altLang="zh-CN" sz="4130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.</a:t>
            </a:r>
            <a:endParaRPr lang="zh-CN" altLang="en-US" sz="41300" dirty="0">
              <a:solidFill>
                <a:schemeClr val="bg1">
                  <a:lumMod val="9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34356-BB87-89D3-8C1C-1318CC158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76" y="1685370"/>
            <a:ext cx="4749667" cy="353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41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P spid="10" grpId="0" animBg="1"/>
      <p:bldP spid="11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203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Objective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1048871" y="1854846"/>
            <a:ext cx="5064551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dirty="0">
                <a:solidFill>
                  <a:srgbClr val="24292F"/>
                </a:solidFill>
                <a:effectLst/>
                <a:latin typeface="-apple-system"/>
              </a:rPr>
              <a:t>Apply  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-apple-system"/>
              </a:rPr>
              <a:t>Reinforcement </a:t>
            </a:r>
            <a:r>
              <a:rPr lang="en-US" sz="2400" dirty="0">
                <a:solidFill>
                  <a:srgbClr val="24292F"/>
                </a:solidFill>
                <a:latin typeface="-apple-system"/>
              </a:rPr>
              <a:t>L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-apple-system"/>
              </a:rPr>
              <a:t>earning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none" strike="noStrike" cap="none" dirty="0">
                <a:solidFill>
                  <a:srgbClr val="24292F"/>
                </a:solidFill>
                <a:latin typeface="-apple-system"/>
                <a:cs typeface="+mn-ea"/>
                <a:sym typeface="+mn-lt"/>
              </a:rPr>
              <a:t>ON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none" strike="noStrike" cap="none" dirty="0" err="1">
                <a:solidFill>
                  <a:srgbClr val="24292F"/>
                </a:solidFill>
                <a:latin typeface="-apple-system"/>
                <a:cs typeface="+mn-ea"/>
                <a:sym typeface="+mn-lt"/>
              </a:rPr>
              <a:t>SnakeGame</a:t>
            </a:r>
            <a:endParaRPr lang="en-US" sz="4000" u="none" strike="noStrike" cap="none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857DA2-0933-0AB4-94C2-911971A42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262" y="1814909"/>
            <a:ext cx="6001489" cy="301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441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23462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 Learning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B53188B-4380-43EC-8D1D-C3A2FFA80244}"/>
              </a:ext>
            </a:extLst>
          </p:cNvPr>
          <p:cNvSpPr txBox="1"/>
          <p:nvPr/>
        </p:nvSpPr>
        <p:spPr>
          <a:xfrm>
            <a:off x="7006876" y="492898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8800CD0-D651-4204-BE92-C6B90EE64927}"/>
              </a:ext>
            </a:extLst>
          </p:cNvPr>
          <p:cNvSpPr txBox="1"/>
          <p:nvPr/>
        </p:nvSpPr>
        <p:spPr>
          <a:xfrm>
            <a:off x="9374442" y="494116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785F3D7-7FCB-430F-845E-F5DB3C901202}"/>
              </a:ext>
            </a:extLst>
          </p:cNvPr>
          <p:cNvSpPr txBox="1"/>
          <p:nvPr/>
        </p:nvSpPr>
        <p:spPr>
          <a:xfrm>
            <a:off x="9473684" y="523056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779930" y="1416380"/>
            <a:ext cx="4532022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Observation of the environment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Deciding how to act using some strategy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Acting accordingly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Receiving a reward or penalty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Learning from the experiences and refining our strategy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Iterate until an optimal strategy is found</a:t>
            </a:r>
            <a:endParaRPr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2C6751-99DE-0806-70DD-27F0FC8C6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498" y="362454"/>
            <a:ext cx="6329390" cy="23104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0C6011-759B-A7A1-DDA3-29B394FFF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498" y="2794391"/>
            <a:ext cx="6433709" cy="385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79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15426" y="3504819"/>
            <a:ext cx="787913" cy="343425"/>
          </a:xfrm>
        </p:spPr>
        <p:txBody>
          <a:bodyPr>
            <a:normAutofit fontScale="92500" lnSpcReduction="20000"/>
          </a:bodyPr>
          <a:lstStyle/>
          <a:p>
            <a:r>
              <a:rPr lang="en-ZA" sz="2400" dirty="0"/>
              <a:t>0.95</a:t>
            </a:r>
          </a:p>
          <a:p>
            <a:endParaRPr lang="en-ZA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320" y="894616"/>
            <a:ext cx="10134601" cy="731308"/>
          </a:xfrm>
        </p:spPr>
        <p:txBody>
          <a:bodyPr/>
          <a:lstStyle/>
          <a:p>
            <a:r>
              <a:rPr lang="en-ZA" dirty="0">
                <a:solidFill>
                  <a:srgbClr val="00B0F0"/>
                </a:solidFill>
              </a:rPr>
              <a:t>Implementing q-learning(parameters)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2746"/>
            <a:ext cx="2743200" cy="288729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94641"/>
            <a:ext cx="1690417" cy="1776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932089"/>
            <a:ext cx="0" cy="6778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 descr="Milestone Connector">
            <a:extLst>
              <a:ext uri="{FF2B5EF4-FFF2-40B4-BE49-F238E27FC236}">
                <a16:creationId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6711" y="2972603"/>
            <a:ext cx="932" cy="421796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292652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Gamma</a:t>
            </a:r>
            <a:endParaRPr lang="en-ZA" sz="1100" dirty="0"/>
          </a:p>
        </p:txBody>
      </p:sp>
      <p:cxnSp>
        <p:nvCxnSpPr>
          <p:cNvPr id="83" name="Straight Connector 82" descr="Milestone Connector">
            <a:extLst>
              <a:ext uri="{FF2B5EF4-FFF2-40B4-BE49-F238E27FC236}">
                <a16:creationId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23933" y="2970858"/>
            <a:ext cx="1667" cy="425453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 Placeholder 31">
            <a:extLst>
              <a:ext uri="{FF2B5EF4-FFF2-40B4-BE49-F238E27FC236}">
                <a16:creationId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29643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Learning rate </a:t>
            </a:r>
            <a:endParaRPr lang="en-ZA" sz="1100" dirty="0"/>
          </a:p>
        </p:txBody>
      </p:sp>
      <p:cxnSp>
        <p:nvCxnSpPr>
          <p:cNvPr id="87" name="Straight Connector 86" descr="Milestone Connector">
            <a:extLst>
              <a:ext uri="{FF2B5EF4-FFF2-40B4-BE49-F238E27FC236}">
                <a16:creationId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973452"/>
            <a:ext cx="0" cy="42094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 descr="Milestone Connector">
            <a:extLst>
              <a:ext uri="{FF2B5EF4-FFF2-40B4-BE49-F238E27FC236}">
                <a16:creationId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7514" y="4806737"/>
            <a:ext cx="505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Placeholder 31">
            <a:extLst>
              <a:ext uri="{FF2B5EF4-FFF2-40B4-BE49-F238E27FC236}">
                <a16:creationId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Reward</a:t>
            </a:r>
            <a:endParaRPr lang="en-ZA" sz="1100" dirty="0"/>
          </a:p>
        </p:txBody>
      </p:sp>
      <p:cxnSp>
        <p:nvCxnSpPr>
          <p:cNvPr id="95" name="Straight Connector 94" descr="Milestone Connector">
            <a:extLst>
              <a:ext uri="{FF2B5EF4-FFF2-40B4-BE49-F238E27FC236}">
                <a16:creationId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5238" y="4806737"/>
            <a:ext cx="317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31">
            <a:extLst>
              <a:ext uri="{FF2B5EF4-FFF2-40B4-BE49-F238E27FC236}">
                <a16:creationId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Exploring</a:t>
            </a:r>
            <a:endParaRPr lang="en-ZA" sz="1100" dirty="0"/>
          </a:p>
        </p:txBody>
      </p:sp>
      <p:cxnSp>
        <p:nvCxnSpPr>
          <p:cNvPr id="99" name="Straight Connector 98" descr="Milestone Connector">
            <a:extLst>
              <a:ext uri="{FF2B5EF4-FFF2-40B4-BE49-F238E27FC236}">
                <a16:creationId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806737"/>
            <a:ext cx="0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10645"/>
            <a:ext cx="2057400" cy="6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Q values of all states initializing</a:t>
            </a:r>
            <a:endParaRPr lang="en-ZA" sz="1100" dirty="0"/>
          </a:p>
        </p:txBody>
      </p:sp>
      <p:sp>
        <p:nvSpPr>
          <p:cNvPr id="132" name="Text Placeholder 31">
            <a:extLst>
              <a:ext uri="{FF2B5EF4-FFF2-40B4-BE49-F238E27FC236}">
                <a16:creationId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1215500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100" dirty="0"/>
              <a:t>Storing all states history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2E13939C-0BED-44E1-BD38-A7DA74887A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676924" y="3527050"/>
            <a:ext cx="787920" cy="244766"/>
          </a:xfrm>
        </p:spPr>
        <p:txBody>
          <a:bodyPr/>
          <a:lstStyle/>
          <a:p>
            <a:r>
              <a:rPr lang="en-US" sz="2400" dirty="0"/>
              <a:t>0</a:t>
            </a:r>
          </a:p>
        </p:txBody>
      </p:sp>
      <p:sp>
        <p:nvSpPr>
          <p:cNvPr id="94" name="Text Placeholder 11">
            <a:extLst>
              <a:ext uri="{FF2B5EF4-FFF2-40B4-BE49-F238E27FC236}">
                <a16:creationId xmlns:a16="http://schemas.microsoft.com/office/drawing/2014/main" id="{10B48F4E-3697-4643-A1AE-9815F019A8A7}"/>
              </a:ext>
            </a:extLst>
          </p:cNvPr>
          <p:cNvSpPr txBox="1">
            <a:spLocks/>
          </p:cNvSpPr>
          <p:nvPr/>
        </p:nvSpPr>
        <p:spPr>
          <a:xfrm>
            <a:off x="9756062" y="3492840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0.05</a:t>
            </a:r>
          </a:p>
        </p:txBody>
      </p:sp>
      <p:sp>
        <p:nvSpPr>
          <p:cNvPr id="96" name="Text Placeholder 11">
            <a:extLst>
              <a:ext uri="{FF2B5EF4-FFF2-40B4-BE49-F238E27FC236}">
                <a16:creationId xmlns:a16="http://schemas.microsoft.com/office/drawing/2014/main" id="{C73A7616-60CE-406B-AA54-E31E38F26FEC}"/>
              </a:ext>
            </a:extLst>
          </p:cNvPr>
          <p:cNvSpPr txBox="1">
            <a:spLocks/>
          </p:cNvSpPr>
          <p:nvPr/>
        </p:nvSpPr>
        <p:spPr>
          <a:xfrm>
            <a:off x="1850445" y="4335916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[ ]</a:t>
            </a:r>
          </a:p>
        </p:txBody>
      </p:sp>
      <p:sp>
        <p:nvSpPr>
          <p:cNvPr id="100" name="Text Placeholder 11">
            <a:extLst>
              <a:ext uri="{FF2B5EF4-FFF2-40B4-BE49-F238E27FC236}">
                <a16:creationId xmlns:a16="http://schemas.microsoft.com/office/drawing/2014/main" id="{DD25E83E-A932-4CD5-B4CC-AC3C9D77E973}"/>
              </a:ext>
            </a:extLst>
          </p:cNvPr>
          <p:cNvSpPr txBox="1">
            <a:spLocks/>
          </p:cNvSpPr>
          <p:nvPr/>
        </p:nvSpPr>
        <p:spPr>
          <a:xfrm>
            <a:off x="5006829" y="4335916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1/-1</a:t>
            </a:r>
          </a:p>
        </p:txBody>
      </p:sp>
      <p:sp>
        <p:nvSpPr>
          <p:cNvPr id="102" name="Text Placeholder 11">
            <a:extLst>
              <a:ext uri="{FF2B5EF4-FFF2-40B4-BE49-F238E27FC236}">
                <a16:creationId xmlns:a16="http://schemas.microsoft.com/office/drawing/2014/main" id="{FBCF2794-F5B4-4D12-9D27-1B331494FC70}"/>
              </a:ext>
            </a:extLst>
          </p:cNvPr>
          <p:cNvSpPr txBox="1">
            <a:spLocks/>
          </p:cNvSpPr>
          <p:nvPr/>
        </p:nvSpPr>
        <p:spPr>
          <a:xfrm>
            <a:off x="7959014" y="4275091"/>
            <a:ext cx="1259632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/>
              <a:t>0.1</a:t>
            </a:r>
            <a:endParaRPr lang="en-ZA" sz="2400" dirty="0"/>
          </a:p>
        </p:txBody>
      </p: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031" y="470782"/>
            <a:ext cx="10134601" cy="731308"/>
          </a:xfrm>
        </p:spPr>
        <p:txBody>
          <a:bodyPr/>
          <a:lstStyle/>
          <a:p>
            <a:r>
              <a:rPr lang="en-ZA" dirty="0">
                <a:solidFill>
                  <a:srgbClr val="00B0F0"/>
                </a:solidFill>
              </a:rPr>
              <a:t>Implementing q-learning(REWARD TABLE)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2746"/>
            <a:ext cx="2743200" cy="288729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94641"/>
            <a:ext cx="1690417" cy="1776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932089"/>
            <a:ext cx="0" cy="6778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0620" y="1371018"/>
            <a:ext cx="3626664" cy="98702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400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Snake(Green) will start in the middle of the game window with default direction right until it eats the red dot/dies</a:t>
            </a:r>
            <a:endParaRPr lang="en-ZA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15282D-34E5-1BCF-E686-F1ADD78CD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64" y="2457685"/>
            <a:ext cx="2552147" cy="262206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508FC06-09BF-5CAD-06F2-28A9A668449C}"/>
              </a:ext>
            </a:extLst>
          </p:cNvPr>
          <p:cNvSpPr txBox="1"/>
          <p:nvPr/>
        </p:nvSpPr>
        <p:spPr>
          <a:xfrm>
            <a:off x="4309072" y="2647915"/>
            <a:ext cx="64587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-0.1, Negative Reward: Snake not die or eats the apple</a:t>
            </a:r>
          </a:p>
          <a:p>
            <a:r>
              <a:rPr lang="en-US" dirty="0"/>
              <a:t>(</a:t>
            </a:r>
            <a:r>
              <a:rPr lang="en-US" sz="1600" dirty="0"/>
              <a:t>Reward is negative so that it will "encourage" the snake to move towards to the red dot target</a:t>
            </a:r>
            <a:r>
              <a:rPr lang="en-US" dirty="0"/>
              <a:t>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2D98811-2E4B-1BA3-AD71-61871C07DD18}"/>
              </a:ext>
            </a:extLst>
          </p:cNvPr>
          <p:cNvSpPr txBox="1"/>
          <p:nvPr/>
        </p:nvSpPr>
        <p:spPr>
          <a:xfrm>
            <a:off x="4309073" y="5079753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+1.0, Positive Reward: Snake eats red dot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251BEB-3ED5-AB0B-D1F7-15DA0F3E973F}"/>
              </a:ext>
            </a:extLst>
          </p:cNvPr>
          <p:cNvSpPr txBox="1"/>
          <p:nvPr/>
        </p:nvSpPr>
        <p:spPr>
          <a:xfrm>
            <a:off x="4296306" y="1864532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-1.0, Negative Reward: Snake dies</a:t>
            </a:r>
            <a:r>
              <a:rPr lang="zh-CN" altLang="en-US" dirty="0"/>
              <a:t>（</a:t>
            </a:r>
            <a:r>
              <a:rPr lang="en-US" altLang="zh-CN" dirty="0"/>
              <a:t>hitting wall/tail</a:t>
            </a:r>
            <a:r>
              <a:rPr lang="zh-CN" altLang="en-US" dirty="0"/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16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0316DBA-E63B-42DB-BB69-A8A2516443BF}"/>
              </a:ext>
            </a:extLst>
          </p:cNvPr>
          <p:cNvSpPr/>
          <p:nvPr/>
        </p:nvSpPr>
        <p:spPr>
          <a:xfrm>
            <a:off x="1386991" y="1757684"/>
            <a:ext cx="3767896" cy="440886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87C49C-7326-456D-9963-FB822DFDBD08}"/>
              </a:ext>
            </a:extLst>
          </p:cNvPr>
          <p:cNvSpPr/>
          <p:nvPr/>
        </p:nvSpPr>
        <p:spPr>
          <a:xfrm>
            <a:off x="6799487" y="2128186"/>
            <a:ext cx="11736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6F44243-D309-4DD2-AB6E-FACCDA2EC385}"/>
              </a:ext>
            </a:extLst>
          </p:cNvPr>
          <p:cNvSpPr/>
          <p:nvPr/>
        </p:nvSpPr>
        <p:spPr>
          <a:xfrm>
            <a:off x="8330066" y="2043560"/>
            <a:ext cx="3036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Do Nothing (keep going on current direction)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47B338-E25D-46D5-B9BA-400C5BCBB584}"/>
              </a:ext>
            </a:extLst>
          </p:cNvPr>
          <p:cNvSpPr/>
          <p:nvPr/>
        </p:nvSpPr>
        <p:spPr>
          <a:xfrm>
            <a:off x="6818165" y="3133025"/>
            <a:ext cx="13892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6B370F4-58C2-4C22-91A3-5833C9734E57}"/>
              </a:ext>
            </a:extLst>
          </p:cNvPr>
          <p:cNvSpPr/>
          <p:nvPr/>
        </p:nvSpPr>
        <p:spPr>
          <a:xfrm>
            <a:off x="8330066" y="3148414"/>
            <a:ext cx="25718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Turn right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C1577CF-8C5C-41C6-9D1A-9167BA36850B}"/>
              </a:ext>
            </a:extLst>
          </p:cNvPr>
          <p:cNvSpPr/>
          <p:nvPr/>
        </p:nvSpPr>
        <p:spPr>
          <a:xfrm>
            <a:off x="6818165" y="4171600"/>
            <a:ext cx="13073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B51C672-E704-419A-BBC3-99A1DC725FAD}"/>
              </a:ext>
            </a:extLst>
          </p:cNvPr>
          <p:cNvSpPr/>
          <p:nvPr/>
        </p:nvSpPr>
        <p:spPr>
          <a:xfrm>
            <a:off x="8330066" y="4168110"/>
            <a:ext cx="31885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Turn left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576E5C6-F91C-4F72-B14D-489D1FA9BCB7}"/>
              </a:ext>
            </a:extLst>
          </p:cNvPr>
          <p:cNvGrpSpPr/>
          <p:nvPr/>
        </p:nvGrpSpPr>
        <p:grpSpPr>
          <a:xfrm>
            <a:off x="6414051" y="1630017"/>
            <a:ext cx="212036" cy="3604592"/>
            <a:chOff x="6414051" y="1630017"/>
            <a:chExt cx="212036" cy="3604592"/>
          </a:xfrm>
        </p:grpSpPr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30093F0-67DA-4313-BC52-E5B8DAECD45B}"/>
                </a:ext>
              </a:extLst>
            </p:cNvPr>
            <p:cNvCxnSpPr/>
            <p:nvPr/>
          </p:nvCxnSpPr>
          <p:spPr>
            <a:xfrm>
              <a:off x="6520070" y="1630017"/>
              <a:ext cx="0" cy="3604592"/>
            </a:xfrm>
            <a:prstGeom prst="straightConnector1">
              <a:avLst/>
            </a:prstGeom>
            <a:ln w="28575">
              <a:solidFill>
                <a:srgbClr val="C1A36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55BC776-9C30-4CCC-9A69-14336391EA3A}"/>
                </a:ext>
              </a:extLst>
            </p:cNvPr>
            <p:cNvSpPr/>
            <p:nvPr/>
          </p:nvSpPr>
          <p:spPr>
            <a:xfrm>
              <a:off x="6414053" y="222222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47FE72A0-2FEB-4C3A-A74C-39CB7C8C45A5}"/>
                </a:ext>
              </a:extLst>
            </p:cNvPr>
            <p:cNvSpPr/>
            <p:nvPr/>
          </p:nvSpPr>
          <p:spPr>
            <a:xfrm>
              <a:off x="6414051" y="323553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4B90A27-84FF-4938-8DE9-938CAE3B8B16}"/>
                </a:ext>
              </a:extLst>
            </p:cNvPr>
            <p:cNvSpPr/>
            <p:nvPr/>
          </p:nvSpPr>
          <p:spPr>
            <a:xfrm>
              <a:off x="6414051" y="4265638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7CB634DA-62B6-459A-9F77-9014714DEEC9}"/>
              </a:ext>
            </a:extLst>
          </p:cNvPr>
          <p:cNvSpPr txBox="1"/>
          <p:nvPr/>
        </p:nvSpPr>
        <p:spPr>
          <a:xfrm>
            <a:off x="1226291" y="1152906"/>
            <a:ext cx="38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 (Movement Offline)</a:t>
            </a:r>
            <a:endParaRPr lang="en-US" dirty="0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B93F2E1E-9F54-4BB4-9A19-FD583A0022DB}"/>
              </a:ext>
            </a:extLst>
          </p:cNvPr>
          <p:cNvSpPr/>
          <p:nvPr/>
        </p:nvSpPr>
        <p:spPr>
          <a:xfrm>
            <a:off x="1346750" y="1601818"/>
            <a:ext cx="702366" cy="45719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28575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FBF1020-2456-47E5-93CD-521D0E1AFEFD}"/>
              </a:ext>
            </a:extLst>
          </p:cNvPr>
          <p:cNvSpPr txBox="1"/>
          <p:nvPr/>
        </p:nvSpPr>
        <p:spPr>
          <a:xfrm>
            <a:off x="1500880" y="2043560"/>
            <a:ext cx="3227138" cy="3609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up front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on the right side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on the left side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ahead (no matter how far)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on the right (no matter how far)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on the left (no matter how far)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C58AA4ED-FEA2-4A3F-AADB-88C7CC346B7C}"/>
              </a:ext>
            </a:extLst>
          </p:cNvPr>
          <p:cNvSpPr/>
          <p:nvPr/>
        </p:nvSpPr>
        <p:spPr>
          <a:xfrm>
            <a:off x="4253948" y="5473479"/>
            <a:ext cx="702366" cy="4571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矩形: 圆角 26">
            <a:extLst>
              <a:ext uri="{FF2B5EF4-FFF2-40B4-BE49-F238E27FC236}">
                <a16:creationId xmlns:a16="http://schemas.microsoft.com/office/drawing/2014/main" id="{C577CE22-F091-C9C8-8CD6-D6B4FEF76E2A}"/>
              </a:ext>
            </a:extLst>
          </p:cNvPr>
          <p:cNvSpPr/>
          <p:nvPr/>
        </p:nvSpPr>
        <p:spPr>
          <a:xfrm>
            <a:off x="8483536" y="1152906"/>
            <a:ext cx="2028333" cy="369332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28575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2" name="文本框 27">
            <a:extLst>
              <a:ext uri="{FF2B5EF4-FFF2-40B4-BE49-F238E27FC236}">
                <a16:creationId xmlns:a16="http://schemas.microsoft.com/office/drawing/2014/main" id="{98078153-3590-D338-48A7-B108B9D45C90}"/>
              </a:ext>
            </a:extLst>
          </p:cNvPr>
          <p:cNvSpPr txBox="1"/>
          <p:nvPr/>
        </p:nvSpPr>
        <p:spPr>
          <a:xfrm>
            <a:off x="8870441" y="1074997"/>
            <a:ext cx="2095268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Output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BC4F0290-0C64-6253-7BF5-3D386C8F3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42" y="321104"/>
            <a:ext cx="10134601" cy="731308"/>
          </a:xfrm>
        </p:spPr>
        <p:txBody>
          <a:bodyPr>
            <a:noAutofit/>
          </a:bodyPr>
          <a:lstStyle/>
          <a:p>
            <a:r>
              <a:rPr lang="en-ZA" sz="2400" dirty="0">
                <a:solidFill>
                  <a:srgbClr val="00B0F0"/>
                </a:solidFill>
              </a:rPr>
              <a:t>IMPLEMENTING Q-LEARNING(IN/OUTPUT)</a:t>
            </a:r>
          </a:p>
        </p:txBody>
      </p:sp>
    </p:spTree>
    <p:extLst>
      <p:ext uri="{BB962C8B-B14F-4D97-AF65-F5344CB8AC3E}">
        <p14:creationId xmlns:p14="http://schemas.microsoft.com/office/powerpoint/2010/main" val="312545851"/>
      </p:ext>
    </p:extLst>
  </p:cSld>
  <p:clrMapOvr>
    <a:masterClrMapping/>
  </p:clrMapOvr>
  <p:transition spd="med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14" grpId="0"/>
      <p:bldP spid="15" grpId="0"/>
      <p:bldP spid="16" grpId="0"/>
      <p:bldP spid="17" grpId="0"/>
      <p:bldP spid="18" grpId="0"/>
      <p:bldP spid="26" grpId="0"/>
      <p:bldP spid="27" grpId="0" animBg="1"/>
      <p:bldP spid="28" grpId="0"/>
      <p:bldP spid="29" grpId="0" animBg="1"/>
      <p:bldP spid="31" grpId="0" animBg="1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DF7CB-268B-B252-5529-911BE0E82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51" y="1108294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The Q matrix is filled with 0 at the start.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The Q table updated every time that the agent makes the move as below: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Q[state, action] = reward + gamma * max(Q[</a:t>
            </a:r>
            <a:r>
              <a:rPr lang="en-US" sz="1800" i="0" dirty="0" err="1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new_state</a:t>
            </a:r>
            <a:r>
              <a:rPr lang="en-US" sz="180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:])</a:t>
            </a:r>
          </a:p>
          <a:p>
            <a:pPr marL="0" indent="0">
              <a:buNone/>
            </a:pPr>
            <a:endParaRPr lang="en-US" sz="1800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pPr marL="0" indent="0">
              <a:buNone/>
            </a:pPr>
            <a:endParaRPr lang="en-US" sz="1800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During the training phase, the agent will choose either max Q value </a:t>
            </a:r>
          </a:p>
          <a:p>
            <a:pPr marL="0" indent="0">
              <a:buNone/>
            </a:pPr>
            <a:r>
              <a:rPr lang="en-US" sz="1800" b="1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 a random action.</a:t>
            </a:r>
            <a:endParaRPr lang="en-US" sz="1800" b="1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process is iterated until the game is finished.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Q matrix is updated with total games that </a:t>
            </a:r>
            <a:r>
              <a:rPr lang="en-US" sz="1800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played.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AA2D74-4448-9784-4F4D-749ED6C3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993" y="239002"/>
            <a:ext cx="7832834" cy="730578"/>
          </a:xfrm>
        </p:spPr>
        <p:txBody>
          <a:bodyPr>
            <a:normAutofit/>
          </a:bodyPr>
          <a:lstStyle/>
          <a:p>
            <a:r>
              <a:rPr lang="en-ZA" sz="2400" dirty="0">
                <a:solidFill>
                  <a:srgbClr val="00B0F0"/>
                </a:solidFill>
              </a:rPr>
              <a:t>IMPLEMENTING Q-LEARNING(EXPLANATION)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33D793-E43F-8E20-CCF5-4D2CAD7BC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380" y="3165112"/>
            <a:ext cx="2941677" cy="258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51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1377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Result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B53188B-4380-43EC-8D1D-C3A2FFA80244}"/>
              </a:ext>
            </a:extLst>
          </p:cNvPr>
          <p:cNvSpPr txBox="1"/>
          <p:nvPr/>
        </p:nvSpPr>
        <p:spPr>
          <a:xfrm>
            <a:off x="7006876" y="492898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8800CD0-D651-4204-BE92-C6B90EE64927}"/>
              </a:ext>
            </a:extLst>
          </p:cNvPr>
          <p:cNvSpPr txBox="1"/>
          <p:nvPr/>
        </p:nvSpPr>
        <p:spPr>
          <a:xfrm>
            <a:off x="9374442" y="494116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785F3D7-7FCB-430F-845E-F5DB3C901202}"/>
              </a:ext>
            </a:extLst>
          </p:cNvPr>
          <p:cNvSpPr txBox="1"/>
          <p:nvPr/>
        </p:nvSpPr>
        <p:spPr>
          <a:xfrm>
            <a:off x="9473684" y="523056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779929" y="1416380"/>
            <a:ext cx="9601663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The eventual outcomes is that the agent is following shortest path towards goal after training using the most updated Q table.</a:t>
            </a:r>
            <a:endParaRPr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580D44-F857-5468-4D81-ADB8865AC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429" y="2545503"/>
            <a:ext cx="3315163" cy="3000794"/>
          </a:xfrm>
          <a:prstGeom prst="rect">
            <a:avLst/>
          </a:prstGeom>
        </p:spPr>
      </p:pic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958998E-D5F7-EB91-EA32-397571BAD4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158" y="2561988"/>
            <a:ext cx="3096373" cy="29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7132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003djqd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7960</TotalTime>
  <Words>554</Words>
  <Application>Microsoft Office PowerPoint</Application>
  <PresentationFormat>Widescreen</PresentationFormat>
  <Paragraphs>115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-apple-system</vt:lpstr>
      <vt:lpstr>微软雅黑</vt:lpstr>
      <vt:lpstr>等线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Implementing q-learning(parameters)</vt:lpstr>
      <vt:lpstr>Implementing q-learning(REWARD TABLE)</vt:lpstr>
      <vt:lpstr>IMPLEMENTING Q-LEARNING(IN/OUTPUT)</vt:lpstr>
      <vt:lpstr>IMPLEMENTING Q-LEARNING(EXPLANATION)</vt:lpstr>
      <vt:lpstr>PowerPoint Presentation</vt:lpstr>
      <vt:lpstr>Scaling Scores by q learning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Zhou, Guanyu</cp:lastModifiedBy>
  <cp:revision>493</cp:revision>
  <dcterms:created xsi:type="dcterms:W3CDTF">2019-07-04T08:14:45Z</dcterms:created>
  <dcterms:modified xsi:type="dcterms:W3CDTF">2022-05-03T06:09:05Z</dcterms:modified>
</cp:coreProperties>
</file>

<file path=docProps/thumbnail.jpeg>
</file>